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7"/>
  </p:notesMasterIdLst>
  <p:sldIdLst>
    <p:sldId id="306" r:id="rId2"/>
    <p:sldId id="391" r:id="rId3"/>
    <p:sldId id="326" r:id="rId4"/>
    <p:sldId id="357" r:id="rId5"/>
    <p:sldId id="358" r:id="rId6"/>
    <p:sldId id="359" r:id="rId7"/>
    <p:sldId id="361" r:id="rId8"/>
    <p:sldId id="362" r:id="rId9"/>
    <p:sldId id="363" r:id="rId10"/>
    <p:sldId id="392" r:id="rId11"/>
    <p:sldId id="360" r:id="rId12"/>
    <p:sldId id="364" r:id="rId13"/>
    <p:sldId id="365" r:id="rId14"/>
    <p:sldId id="393" r:id="rId15"/>
    <p:sldId id="366" r:id="rId16"/>
    <p:sldId id="394" r:id="rId17"/>
    <p:sldId id="395" r:id="rId18"/>
    <p:sldId id="396" r:id="rId19"/>
    <p:sldId id="397" r:id="rId20"/>
    <p:sldId id="367" r:id="rId21"/>
    <p:sldId id="398" r:id="rId22"/>
    <p:sldId id="416" r:id="rId23"/>
    <p:sldId id="368" r:id="rId24"/>
    <p:sldId id="369" r:id="rId25"/>
    <p:sldId id="370" r:id="rId26"/>
    <p:sldId id="371" r:id="rId27"/>
    <p:sldId id="383" r:id="rId28"/>
    <p:sldId id="400" r:id="rId29"/>
    <p:sldId id="384" r:id="rId30"/>
    <p:sldId id="375" r:id="rId31"/>
    <p:sldId id="401" r:id="rId32"/>
    <p:sldId id="402" r:id="rId33"/>
    <p:sldId id="403" r:id="rId34"/>
    <p:sldId id="379" r:id="rId35"/>
    <p:sldId id="381" r:id="rId36"/>
    <p:sldId id="404" r:id="rId37"/>
    <p:sldId id="390" r:id="rId38"/>
    <p:sldId id="380" r:id="rId39"/>
    <p:sldId id="415" r:id="rId40"/>
    <p:sldId id="405" r:id="rId41"/>
    <p:sldId id="353" r:id="rId42"/>
    <p:sldId id="376" r:id="rId43"/>
    <p:sldId id="354" r:id="rId44"/>
    <p:sldId id="406" r:id="rId45"/>
    <p:sldId id="355" r:id="rId46"/>
    <p:sldId id="407" r:id="rId47"/>
    <p:sldId id="408" r:id="rId48"/>
    <p:sldId id="356" r:id="rId49"/>
    <p:sldId id="409" r:id="rId50"/>
    <p:sldId id="410" r:id="rId51"/>
    <p:sldId id="413" r:id="rId52"/>
    <p:sldId id="351" r:id="rId53"/>
    <p:sldId id="412" r:id="rId54"/>
    <p:sldId id="411" r:id="rId55"/>
    <p:sldId id="382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93" d="100"/>
          <a:sy n="93" d="100"/>
        </p:scale>
        <p:origin x="78" y="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웹 페이지를 만드는 기초적인 </a:t>
            </a:r>
            <a:r>
              <a:rPr lang="en-US" altLang="ko-KR" dirty="0"/>
              <a:t>HTML </a:t>
            </a:r>
            <a:r>
              <a:rPr lang="ko-KR" altLang="en-US" dirty="0"/>
              <a:t>태그들을 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/>
              <a:t>기본 문서 만들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표</a:t>
            </a:r>
            <a:r>
              <a:rPr lang="en-US" altLang="ko-KR" dirty="0"/>
              <a:t>, </a:t>
            </a:r>
            <a:r>
              <a:rPr lang="ko-KR" altLang="en-US" dirty="0"/>
              <a:t>하이퍼링크를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인라인</a:t>
            </a:r>
            <a:r>
              <a:rPr lang="ko-KR" altLang="en-US" dirty="0"/>
              <a:t> 프레임을 사용하여 웹 페이지에 다른 웹</a:t>
            </a:r>
            <a:r>
              <a:rPr lang="en-US" altLang="ko-KR" dirty="0"/>
              <a:t>	 </a:t>
            </a:r>
            <a:r>
              <a:rPr lang="ko-KR" altLang="en-US" dirty="0"/>
              <a:t>페이지를 내장할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오디오 비디오를 웹 페이지에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기본 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문자 </a:t>
            </a:r>
            <a:r>
              <a:rPr lang="en-US" altLang="ko-KR" dirty="0"/>
              <a:t>: </a:t>
            </a:r>
            <a:r>
              <a:rPr lang="ko-KR" altLang="en-US" dirty="0"/>
              <a:t>유니코드 </a:t>
            </a:r>
            <a:r>
              <a:rPr lang="ko-KR" altLang="en-US" dirty="0" err="1"/>
              <a:t>문자셋</a:t>
            </a:r>
            <a:r>
              <a:rPr lang="en-US" altLang="ko-KR" dirty="0"/>
              <a:t>, UTF-8</a:t>
            </a:r>
            <a:r>
              <a:rPr lang="ko-KR" altLang="en-US" dirty="0"/>
              <a:t> 코드 체계</a:t>
            </a:r>
            <a:endParaRPr lang="en-US" altLang="ko-KR" dirty="0"/>
          </a:p>
          <a:p>
            <a:r>
              <a:rPr lang="ko-KR" altLang="en-US" dirty="0" err="1"/>
              <a:t>예약어</a:t>
            </a:r>
            <a:r>
              <a:rPr lang="en-US" altLang="ko-KR" dirty="0"/>
              <a:t>, </a:t>
            </a:r>
            <a:r>
              <a:rPr lang="ko-KR" altLang="en-US" dirty="0"/>
              <a:t>키보드로 입력이 어려운 기호들</a:t>
            </a:r>
            <a:r>
              <a:rPr lang="en-US" altLang="ko-KR" dirty="0"/>
              <a:t>, </a:t>
            </a:r>
            <a:r>
              <a:rPr lang="ko-KR" altLang="en-US" dirty="0"/>
              <a:t>심볼</a:t>
            </a:r>
            <a:endParaRPr lang="en-US" altLang="ko-KR" dirty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/>
              <a:t>혹은 </a:t>
            </a:r>
            <a:r>
              <a:rPr lang="en-US" altLang="ko-KR" dirty="0"/>
              <a:t>&amp;#</a:t>
            </a:r>
            <a:r>
              <a:rPr lang="ko-KR" altLang="en-US" dirty="0" err="1"/>
              <a:t>코드값</a:t>
            </a:r>
            <a:r>
              <a:rPr lang="en-US" altLang="ko-KR" dirty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오늘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quot;</a:t>
            </a:r>
            <a:r>
              <a:rPr lang="en-US" altLang="ko-KR" sz="1200" dirty="0" err="1"/>
              <a:t>Elvis</a:t>
            </a:r>
            <a:r>
              <a:rPr lang="en-US" altLang="ko-KR" sz="1200" b="1" dirty="0"/>
              <a:t>&amp;#34;</a:t>
            </a:r>
            <a:r>
              <a:rPr lang="en-US" altLang="ko-KR" sz="1200" dirty="0"/>
              <a:t> </a:t>
            </a:r>
            <a:r>
              <a:rPr lang="ko-KR" altLang="en-US" sz="1200" dirty="0"/>
              <a:t>노래를 들었다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빈칸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(&amp;</a:t>
            </a:r>
            <a:r>
              <a:rPr lang="en-US" altLang="ko-KR" sz="1000" dirty="0" err="1"/>
              <a:t>nbsp</a:t>
            </a:r>
            <a:r>
              <a:rPr lang="en-US" altLang="ko-KR" sz="1000" dirty="0"/>
              <a:t>; 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개발자의 포맷 그대로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개발자의 포맷 그대로 출력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개발자의 포맷 그대로 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여러 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            여러 줄은 한 줄에 붙여 출력됩니다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&lt;pre&gt;</a:t>
            </a:r>
          </a:p>
          <a:p>
            <a:r>
              <a:rPr lang="ko-KR" altLang="en-US" sz="1200" dirty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사용자가 입력한 </a:t>
            </a:r>
          </a:p>
          <a:p>
            <a:r>
              <a:rPr lang="ko-KR" altLang="en-US" sz="1200" dirty="0"/>
              <a:t>            그대로 출력됩니다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</a:t>
            </a:r>
            <a:r>
              <a:rPr lang="ko-KR" altLang="en-US" sz="100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꾸미기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 텍스트 꾸미기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태그로 구분</a:t>
            </a:r>
            <a:endParaRPr lang="en-US" altLang="ko-KR" dirty="0"/>
          </a:p>
          <a:p>
            <a:pPr lvl="2" fontAlgn="base" latinLnBrk="0"/>
            <a:r>
              <a:rPr lang="ko-KR" altLang="en-US" dirty="0"/>
              <a:t>블록 태그 사례</a:t>
            </a:r>
            <a:r>
              <a:rPr lang="en-US" altLang="ko-KR" dirty="0"/>
              <a:t> : 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사례 </a:t>
            </a:r>
            <a:r>
              <a:rPr lang="en-US" altLang="ko-KR" dirty="0"/>
              <a:t>: 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/>
              <a:t>블록 태그</a:t>
            </a:r>
            <a:endParaRPr lang="en-US" altLang="ko-KR" dirty="0"/>
          </a:p>
          <a:p>
            <a:pPr lvl="1"/>
            <a:r>
              <a:rPr lang="ko-KR" altLang="en-US" dirty="0"/>
              <a:t>항상 새 라인에서 시작하여 출력</a:t>
            </a:r>
            <a:endParaRPr lang="en-US" altLang="ko-KR" dirty="0"/>
          </a:p>
          <a:p>
            <a:pPr lvl="1"/>
            <a:r>
              <a:rPr lang="ko-KR" altLang="en-US" dirty="0"/>
              <a:t>양 옆에 다른 콘텐트를 배치하지 않고 한 라인 독점 사용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블록 속에 삽입되어 블록의 일부로 출력</a:t>
            </a:r>
            <a:endParaRPr lang="en-US" altLang="ko-KR" dirty="0"/>
          </a:p>
          <a:p>
            <a:pPr lvl="1"/>
            <a:r>
              <a:rPr lang="ko-KR" altLang="en-US" dirty="0"/>
              <a:t>가장 많이 사용된 </a:t>
            </a:r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en-US" altLang="ko-KR" dirty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padding:20px;"&gt;</a:t>
            </a:r>
          </a:p>
          <a:p>
            <a:r>
              <a:rPr lang="ko-KR" altLang="en-US" sz="1200" dirty="0"/>
              <a:t>내가 사람의 방언과 천사의 말을 할지라도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</a:t>
            </a:r>
            <a:endParaRPr lang="en-US" altLang="ko-KR" sz="1200" dirty="0"/>
          </a:p>
          <a:p>
            <a:r>
              <a:rPr lang="ko-KR" altLang="en-US" sz="1200" dirty="0"/>
              <a:t>소리 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아무</a:t>
            </a:r>
            <a:endParaRPr lang="en-US" altLang="ko-KR" sz="1200" dirty="0"/>
          </a:p>
          <a:p>
            <a:r>
              <a:rPr lang="ko-KR" altLang="en-US" sz="1200" dirty="0"/>
              <a:t>것도 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/>
              <a:t>~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배경색을 파란색으로 </a:t>
            </a:r>
            <a:r>
              <a:rPr lang="ko-KR" altLang="en-US" sz="1000"/>
              <a:t>꾸미는 </a:t>
            </a:r>
            <a:r>
              <a:rPr lang="en-US" altLang="ko-KR" sz="1000" dirty="0"/>
              <a:t>CSS3 </a:t>
            </a:r>
            <a:r>
              <a:rPr lang="ko-KR" altLang="en-US" sz="1000" dirty="0"/>
              <a:t>스타일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메타 데이터</a:t>
            </a:r>
            <a:endParaRPr lang="en-US" altLang="ko-KR" dirty="0"/>
          </a:p>
          <a:p>
            <a:pPr lvl="1"/>
            <a:r>
              <a:rPr lang="ko-KR" altLang="en-US" dirty="0"/>
              <a:t>데이터를 설명하는 데이터</a:t>
            </a:r>
            <a:endParaRPr lang="en-US" altLang="ko-KR" dirty="0"/>
          </a:p>
          <a:p>
            <a:pPr lvl="2"/>
            <a:r>
              <a:rPr lang="ko-KR" altLang="en-US" dirty="0"/>
              <a:t>사진 데이터의 메타데이터 </a:t>
            </a:r>
            <a:r>
              <a:rPr lang="en-US" altLang="ko-KR" dirty="0"/>
              <a:t>: </a:t>
            </a:r>
            <a:r>
              <a:rPr lang="ko-KR" altLang="en-US" dirty="0"/>
              <a:t>사진 찍은 장소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오디오 데이터 </a:t>
            </a:r>
            <a:r>
              <a:rPr lang="en-US" altLang="ko-KR" dirty="0"/>
              <a:t>: </a:t>
            </a:r>
            <a:r>
              <a:rPr lang="ko-KR" altLang="en-US" dirty="0"/>
              <a:t>재생 시간</a:t>
            </a:r>
            <a:r>
              <a:rPr lang="en-US" altLang="ko-KR" dirty="0"/>
              <a:t>, </a:t>
            </a:r>
            <a:r>
              <a:rPr lang="ko-KR" altLang="en-US" dirty="0"/>
              <a:t>채널 수</a:t>
            </a:r>
            <a:endParaRPr lang="en-US" altLang="ko-KR" dirty="0"/>
          </a:p>
          <a:p>
            <a:pPr lvl="2"/>
            <a:r>
              <a:rPr lang="ko-KR" altLang="en-US" dirty="0"/>
              <a:t>이미지 데이터 </a:t>
            </a:r>
            <a:r>
              <a:rPr lang="en-US" altLang="ko-KR" dirty="0"/>
              <a:t>: </a:t>
            </a:r>
            <a:r>
              <a:rPr lang="ko-KR" altLang="en-US" dirty="0"/>
              <a:t>이미지의 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컬러 해상도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페이지에 대한 메타 데이터를 담기 위한 태그들</a:t>
            </a:r>
            <a:endParaRPr lang="en-US" altLang="ko-KR" dirty="0"/>
          </a:p>
          <a:p>
            <a:pPr lvl="1"/>
            <a:r>
              <a:rPr lang="en-US" altLang="ko-KR" dirty="0"/>
              <a:t>&lt;base&gt;, &lt;link&gt;, &lt;script&gt;, &lt;style&gt;, &lt;title&gt;, &lt;meta&gt;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메타 태그들은 </a:t>
            </a:r>
            <a:r>
              <a:rPr lang="en-US" altLang="ko-KR" dirty="0"/>
              <a:t>&lt;head&gt; </a:t>
            </a:r>
            <a:r>
              <a:rPr lang="ko-KR" altLang="en-US" dirty="0"/>
              <a:t>태그 안에 작성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&lt;script&gt;</a:t>
            </a:r>
            <a:r>
              <a:rPr lang="ko-KR" altLang="en-US" dirty="0"/>
              <a:t>는 </a:t>
            </a:r>
            <a:r>
              <a:rPr lang="en-US" altLang="ko-KR" dirty="0"/>
              <a:t>&lt;body&gt; </a:t>
            </a:r>
            <a:r>
              <a:rPr lang="ko-KR" altLang="en-US" dirty="0"/>
              <a:t>내에도 작성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&lt;base&gt;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페이지들의 기본</a:t>
            </a:r>
            <a:r>
              <a:rPr lang="en-US" altLang="ko-KR" dirty="0"/>
              <a:t>URL</a:t>
            </a:r>
            <a:r>
              <a:rPr lang="ko-KR" altLang="en-US" dirty="0"/>
              <a:t>과 페이지가 출력될 윈도우 지정</a:t>
            </a:r>
            <a:endParaRPr lang="en-US" altLang="ko-KR" dirty="0"/>
          </a:p>
          <a:p>
            <a:r>
              <a:rPr lang="ko-KR" altLang="en-US" dirty="0"/>
              <a:t>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&lt;link&gt; </a:t>
            </a:r>
            <a:r>
              <a:rPr lang="ko-KR" altLang="en-US"/>
              <a:t>태그와 </a:t>
            </a:r>
            <a:r>
              <a:rPr lang="en-US" altLang="ko-KR"/>
              <a:t>&lt;meta&gt;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태그는 외부 자원 연결에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mystyle.css</a:t>
            </a:r>
            <a:r>
              <a:rPr lang="ko-KR" altLang="en-US" dirty="0"/>
              <a:t>에 저장된 스타일 시트를 불러오도록 지시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태그는 다양한 메타 데이터 표현</a:t>
            </a:r>
            <a:endParaRPr lang="en-US" altLang="ko-KR" dirty="0"/>
          </a:p>
          <a:p>
            <a:pPr lvl="1"/>
            <a:r>
              <a:rPr lang="ko-KR" altLang="en-US" dirty="0"/>
              <a:t>웹 페이지의 저작자</a:t>
            </a:r>
            <a:r>
              <a:rPr lang="en-US" altLang="ko-KR" dirty="0"/>
              <a:t>, </a:t>
            </a:r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r>
              <a:rPr lang="ko-KR" altLang="en-US" dirty="0"/>
              <a:t> 방식</a:t>
            </a:r>
            <a:r>
              <a:rPr lang="en-US" altLang="ko-KR" dirty="0"/>
              <a:t>, </a:t>
            </a:r>
            <a:r>
              <a:rPr lang="ko-KR" altLang="en-US" dirty="0"/>
              <a:t>내용 등</a:t>
            </a:r>
            <a:endParaRPr lang="en-US" altLang="ko-KR" dirty="0"/>
          </a:p>
          <a:p>
            <a:pPr lvl="2"/>
            <a:r>
              <a:rPr lang="ko-KR" altLang="en-US" dirty="0"/>
              <a:t>웹 페이지의 저작자가 “황기태”임을 표기하는 사례</a:t>
            </a:r>
          </a:p>
          <a:p>
            <a:pPr lvl="3"/>
            <a:r>
              <a:rPr lang="en-US" altLang="ko-KR" b="1" dirty="0"/>
              <a:t>&lt;meta name="author" content="</a:t>
            </a:r>
            <a:r>
              <a:rPr lang="ko-KR" altLang="en-US" b="1" dirty="0"/>
              <a:t>황기태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내용 설명</a:t>
            </a:r>
          </a:p>
          <a:p>
            <a:pPr lvl="3"/>
            <a:r>
              <a:rPr lang="en-US" altLang="ko-KR" b="1" dirty="0"/>
              <a:t>&lt;meta name="description" content="</a:t>
            </a:r>
            <a:r>
              <a:rPr lang="ko-KR" altLang="en-US" b="1" dirty="0"/>
              <a:t>입학 요령에 대한 자세한 사항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키워드</a:t>
            </a:r>
            <a:r>
              <a:rPr lang="en-US" altLang="ko-KR" dirty="0"/>
              <a:t>(</a:t>
            </a:r>
            <a:r>
              <a:rPr lang="ko-KR" altLang="en-US" dirty="0"/>
              <a:t>검색 엔진에 의해 검색되게 하기 위함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b="1" dirty="0"/>
              <a:t>&lt;meta name="keywords" content="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 err="1"/>
              <a:t>스마트폰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en-US" altLang="ko-KR" dirty="0"/>
              <a:t>charset </a:t>
            </a:r>
            <a:r>
              <a:rPr lang="ko-KR" altLang="en-US" dirty="0"/>
              <a:t>속성으로 웹 페이지에 사용하는 문자 코드 지정</a:t>
            </a:r>
          </a:p>
          <a:p>
            <a:pPr lvl="3"/>
            <a:r>
              <a:rPr lang="en-US" altLang="ko-KR" b="1" dirty="0"/>
              <a:t>&lt;meta charset=“UTF-8”&gt;</a:t>
            </a:r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속성에 이미지 파일의 주소 지정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ko-KR" altLang="en-US" dirty="0"/>
              <a:t>에 지정할 수 있는 이미지 종류</a:t>
            </a:r>
            <a:endParaRPr lang="en-US" altLang="ko-KR" dirty="0"/>
          </a:p>
          <a:p>
            <a:pPr lvl="2"/>
            <a:r>
              <a:rPr lang="en-US" altLang="ko-KR" dirty="0"/>
              <a:t>BMP, GIF, PNG, JPG(JPEG), animated-GIF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페이지 기본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페이지의 기본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HTML5 </a:t>
            </a:r>
            <a:r>
              <a:rPr lang="ko-KR" altLang="en-US" dirty="0"/>
              <a:t>페이지의 필수 태그</a:t>
            </a:r>
            <a:endParaRPr lang="en-US" altLang="ko-KR" dirty="0"/>
          </a:p>
          <a:p>
            <a:pPr lvl="1"/>
            <a:r>
              <a:rPr lang="en-US" altLang="ko-KR" dirty="0"/>
              <a:t>&lt;!DOCTYPE html&gt; - HTML5 </a:t>
            </a:r>
            <a:r>
              <a:rPr lang="ko-KR" altLang="en-US" dirty="0"/>
              <a:t>문서임을 알리는 지시어</a:t>
            </a:r>
            <a:endParaRPr lang="en-US" altLang="ko-KR" dirty="0"/>
          </a:p>
          <a:p>
            <a:pPr lvl="1"/>
            <a:r>
              <a:rPr lang="en-US" altLang="ko-KR" dirty="0"/>
              <a:t>&lt;html&gt;, &lt;head&gt;, </a:t>
            </a:r>
            <a:r>
              <a:rPr lang="en-US" altLang="ko-KR" u="sng" dirty="0"/>
              <a:t>&lt;title&gt;</a:t>
            </a:r>
            <a:r>
              <a:rPr lang="en-US" altLang="ko-KR" dirty="0"/>
              <a:t>, &lt;body&gt;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="media/Elvis1.jpg" </a:t>
            </a:r>
            <a:r>
              <a:rPr lang="en-US" altLang="ko-KR" sz="1200" b="1" dirty="0"/>
              <a:t>width="150" height="200"</a:t>
            </a:r>
          </a:p>
          <a:p>
            <a:pPr defTabSz="180000"/>
            <a:r>
              <a:rPr lang="en-US" altLang="ko-KR" sz="1200" dirty="0"/>
              <a:t>	 	 alt="Elvis"&gt;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</a:p>
          <a:p>
            <a:pPr defTabSz="180000"/>
            <a:r>
              <a:rPr lang="en-US" altLang="ko-KR" sz="1200" dirty="0"/>
              <a:t>		 </a:t>
            </a:r>
            <a:r>
              <a:rPr lang="en-US" altLang="ko-KR" sz="1200" b="1" dirty="0"/>
              <a:t>alt="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</a:p>
          <a:p>
            <a:pPr defTabSz="180000"/>
            <a:r>
              <a:rPr lang="en-US" altLang="ko-KR" sz="1200" dirty="0"/>
              <a:t>		 alt=“</a:t>
            </a:r>
            <a:r>
              <a:rPr lang="ko-KR" altLang="en-US" sz="1200" dirty="0"/>
              <a:t>사진 주소 변경됨</a:t>
            </a:r>
            <a:r>
              <a:rPr lang="en-US" altLang="ko-KR" sz="1200" dirty="0"/>
              <a:t>" 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사진이 없는 경우 </a:t>
            </a:r>
            <a:r>
              <a:rPr lang="en-US" altLang="ko-KR" sz="1000" dirty="0"/>
              <a:t>alt</a:t>
            </a:r>
            <a:r>
              <a:rPr lang="ko-KR" altLang="en-US" sz="1000" dirty="0"/>
              <a:t>에 지정된 텍스트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네이버</a:t>
            </a:r>
            <a:r>
              <a:rPr lang="ko-KR" altLang="en-US" sz="1000" dirty="0"/>
              <a:t> 사이트의 주소로 연결한 이미지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150x200 </a:t>
            </a:r>
            <a:r>
              <a:rPr lang="ko-KR" altLang="en-US" sz="1100" dirty="0">
                <a:solidFill>
                  <a:srgbClr val="C00000"/>
                </a:solidFill>
              </a:rPr>
              <a:t>픽셀 크기로 출력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783193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이미지 파일의 경로명은 </a:t>
            </a:r>
            <a:r>
              <a:rPr lang="en-US" altLang="ko-KR" sz="1000" dirty="0"/>
              <a:t>media/kitae.jpg</a:t>
            </a:r>
            <a:r>
              <a:rPr lang="ko-KR" altLang="en-US" sz="1000" dirty="0"/>
              <a:t>로 상대 경로명을 사용하고 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이미지는 </a:t>
            </a:r>
            <a:r>
              <a:rPr lang="en-US" altLang="ko-KR" sz="1000" dirty="0"/>
              <a:t>HTML </a:t>
            </a:r>
            <a:r>
              <a:rPr lang="ko-KR" altLang="en-US" sz="1000" dirty="0"/>
              <a:t>파일이 있는 경로 아래 </a:t>
            </a:r>
            <a:r>
              <a:rPr lang="en-US" altLang="ko-KR" sz="1000" dirty="0"/>
              <a:t>media </a:t>
            </a:r>
            <a:r>
              <a:rPr lang="ko-KR" altLang="en-US" sz="1000" dirty="0"/>
              <a:t>폴더를 만들고 그 곳에 두면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종류의 리스트</a:t>
            </a:r>
            <a:endParaRPr lang="en-US" altLang="ko-KR" dirty="0"/>
          </a:p>
          <a:p>
            <a:pPr lvl="1"/>
            <a:r>
              <a:rPr lang="ko-KR" altLang="en-US" dirty="0"/>
              <a:t>순서 있는 리스트</a:t>
            </a:r>
            <a:r>
              <a:rPr lang="en-US" altLang="ko-KR" dirty="0"/>
              <a:t>(ordered list) - 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순서 없는 리스트</a:t>
            </a:r>
            <a:r>
              <a:rPr lang="en-US" altLang="ko-KR" dirty="0"/>
              <a:t>(unordered list) - 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정의 리스트</a:t>
            </a:r>
            <a:r>
              <a:rPr lang="en-US" altLang="ko-KR" dirty="0"/>
              <a:t>(definition list) - &lt;dl&gt;&lt;/dl&gt;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리스트 아이템</a:t>
            </a:r>
            <a:endParaRPr lang="en-US" altLang="ko-KR" dirty="0"/>
          </a:p>
          <a:p>
            <a:pPr lvl="1"/>
            <a:r>
              <a:rPr lang="en-US" altLang="ko-KR" dirty="0"/>
              <a:t>&lt;li&gt;…&lt;/li&gt;</a:t>
            </a:r>
          </a:p>
          <a:p>
            <a:pPr lvl="1"/>
            <a:r>
              <a:rPr lang="en-US" altLang="ko-KR" dirty="0"/>
              <a:t>&lt;/li&gt;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829550" cy="37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끓이는 순서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물을 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&lt;/li&gt;</a:t>
            </a:r>
            <a:r>
              <a:rPr lang="ko-KR" altLang="en-US" sz="1000" dirty="0"/>
              <a:t> 생략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중첩 리스트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끓인다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/>
              <a:t>.</a:t>
            </a:r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여름에는 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리스트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브라우저로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현재 국내 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만든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/>
              <a:t>	</a:t>
            </a:r>
            <a:r>
              <a:rPr lang="ko-KR" altLang="en-US" sz="1400" dirty="0"/>
              <a:t>웹 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/>
              <a:t>디버거를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갖추고 있어 디버깅에 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/>
              <a:t>표 만드는데 사용되는 태그들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 만들기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표는 여러 행으로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&gt;…&lt;/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한 행은 여러 셀로 구성</a:t>
            </a:r>
            <a:endParaRPr lang="en-US" altLang="ko-KR" dirty="0"/>
          </a:p>
          <a:p>
            <a:pPr lvl="1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헤딩</a:t>
            </a:r>
            <a:r>
              <a:rPr lang="en-US" altLang="ko-KR" dirty="0"/>
              <a:t>)</a:t>
            </a:r>
            <a:r>
              <a:rPr lang="ko-KR" altLang="en-US" dirty="0"/>
              <a:t> 셀</a:t>
            </a:r>
            <a:r>
              <a:rPr lang="en-US" altLang="ko-KR" dirty="0"/>
              <a:t>,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데이터 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  <a:r>
              <a:rPr lang="ko-KR" altLang="en-US" dirty="0"/>
              <a:t>은 여러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구조를 가진 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>
                <a:solidFill>
                  <a:schemeClr val="tx1"/>
                </a:solidFill>
              </a:rPr>
              <a:t>. 5</a:t>
            </a:r>
            <a:r>
              <a:rPr lang="ko-KR" altLang="en-US" sz="1000" dirty="0">
                <a:solidFill>
                  <a:schemeClr val="tx1"/>
                </a:solidFill>
              </a:rPr>
              <a:t>장의 </a:t>
            </a:r>
            <a:r>
              <a:rPr lang="en-US" altLang="ko-KR" sz="1000" dirty="0">
                <a:solidFill>
                  <a:schemeClr val="tx1"/>
                </a:solidFill>
              </a:rPr>
              <a:t>CSS3</a:t>
            </a:r>
            <a:r>
              <a:rPr lang="ko-KR" altLang="en-US" sz="1000" dirty="0">
                <a:solidFill>
                  <a:schemeClr val="tx1"/>
                </a:solidFill>
              </a:rPr>
              <a:t>로 표현하는 것이 바람직함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HTML </a:t>
            </a:r>
            <a:r>
              <a:rPr lang="ko-KR" altLang="en-US" sz="2000" dirty="0"/>
              <a:t>태그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시작태그와 종료태그가 모두 있는 경우</a:t>
            </a:r>
            <a:endParaRPr lang="en-US" altLang="ko-KR" sz="1800" dirty="0"/>
          </a:p>
          <a:p>
            <a:pPr lvl="2"/>
            <a:r>
              <a:rPr lang="en-US" altLang="ko-KR" sz="1600" dirty="0"/>
              <a:t>&lt;html&gt; ... &lt;/html&gt;, &lt;title&gt;</a:t>
            </a:r>
            <a:r>
              <a:rPr lang="ko-KR" altLang="en-US" sz="1600" dirty="0"/>
              <a:t>문서의 제목입니다</a:t>
            </a:r>
            <a:r>
              <a:rPr lang="en-US" altLang="ko-KR" sz="1600" dirty="0"/>
              <a:t>&lt;/title&gt;</a:t>
            </a:r>
          </a:p>
          <a:p>
            <a:pPr lvl="1"/>
            <a:r>
              <a:rPr lang="ko-KR" altLang="en-US" sz="1800" dirty="0"/>
              <a:t>시작 태그만 있는 경우</a:t>
            </a:r>
            <a:r>
              <a:rPr lang="en-US" altLang="ko-KR" sz="1800" dirty="0"/>
              <a:t> 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ko-KR" altLang="en-US" sz="2000" dirty="0"/>
              <a:t>태그와 속성은 대소문자 구분 없음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b="1" dirty="0">
                <a:solidFill>
                  <a:srgbClr val="FF0000"/>
                </a:solidFill>
              </a:rPr>
              <a:t>HTML</a:t>
            </a:r>
            <a:r>
              <a:rPr lang="en-US" altLang="ko-KR" sz="1600" dirty="0"/>
              <a:t>&gt; ... &lt;/html&gt;</a:t>
            </a:r>
            <a:endParaRPr lang="ko-KR" altLang="en-US" sz="16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Src</a:t>
            </a:r>
            <a:r>
              <a:rPr lang="en-US" altLang="ko-KR" sz="1600" dirty="0"/>
              <a:t>="heart.jpg" width="100"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</a:p>
          <a:p>
            <a:r>
              <a:rPr lang="ko-KR" altLang="en-US" sz="2000" dirty="0"/>
              <a:t>속성 값에 불필요한 공백 문자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HTML5 </a:t>
            </a:r>
            <a:r>
              <a:rPr lang="ko-KR" altLang="en-US" sz="2000" dirty="0"/>
              <a:t>표준에 어긋남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  <a:endParaRPr lang="ko-KR" altLang="en-US" sz="2000" dirty="0"/>
          </a:p>
          <a:p>
            <a:pPr lvl="1"/>
            <a:endParaRPr lang="ko-KR" altLang="en-US" sz="18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2-17 </a:t>
            </a:r>
            <a:r>
              <a:rPr lang="ko-KR" altLang="en-US" dirty="0"/>
              <a:t>이미지를 가지는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&lt;table&gt; </a:t>
            </a:r>
          </a:p>
          <a:p>
            <a:pPr defTabSz="180000"/>
            <a:r>
              <a:rPr lang="en-US" altLang="ko-KR" sz="1400" dirty="0"/>
              <a:t>	&lt;caption&gt;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디폴트 굵기</a:t>
            </a:r>
            <a:r>
              <a:rPr lang="en-US" altLang="ko-KR" sz="900" dirty="0"/>
              <a:t>(0)</a:t>
            </a:r>
            <a:r>
              <a:rPr lang="ko-KR" altLang="en-US" sz="900" dirty="0"/>
              <a:t>로 하여 테두리 제거</a:t>
            </a:r>
            <a:r>
              <a:rPr lang="en-US" altLang="ko-KR" sz="900" dirty="0"/>
              <a:t>. </a:t>
            </a:r>
          </a:p>
          <a:p>
            <a:r>
              <a:rPr lang="ko-KR" altLang="en-US" sz="900" dirty="0"/>
              <a:t>굵기 조절은 </a:t>
            </a:r>
            <a:r>
              <a:rPr lang="en-US" altLang="ko-KR" sz="900" dirty="0"/>
              <a:t>CSS3</a:t>
            </a:r>
            <a:r>
              <a:rPr lang="ko-KR" altLang="en-US" sz="900" dirty="0"/>
              <a:t>로 하는 것이 </a:t>
            </a:r>
            <a:r>
              <a:rPr lang="ko-KR" altLang="en-US" sz="900" dirty="0" err="1"/>
              <a:t>바람직</a:t>
            </a:r>
            <a:r>
              <a:rPr lang="ko-KR" altLang="en-US" sz="9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이미지들은 </a:t>
            </a:r>
            <a:r>
              <a:rPr lang="en-US" altLang="ko-KR" sz="1000" dirty="0"/>
              <a:t>HTML </a:t>
            </a:r>
            <a:r>
              <a:rPr lang="ko-KR" altLang="en-US" sz="1000" dirty="0"/>
              <a:t>파일이 있는 경로 아래 </a:t>
            </a:r>
            <a:r>
              <a:rPr lang="en-US" altLang="ko-KR" sz="1000" dirty="0"/>
              <a:t>media </a:t>
            </a:r>
            <a:r>
              <a:rPr lang="ko-KR" altLang="en-US" sz="1000" dirty="0"/>
              <a:t>폴더를 만들고 그 곳에 두면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만들기</a:t>
            </a:r>
            <a:r>
              <a:rPr lang="en-US" altLang="ko-KR" dirty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하이퍼링크 작성</a:t>
            </a:r>
            <a:endParaRPr lang="en-US" altLang="ko-KR" dirty="0"/>
          </a:p>
          <a:p>
            <a:r>
              <a:rPr lang="ko-KR" altLang="en-US" dirty="0"/>
              <a:t>하이퍼링크</a:t>
            </a:r>
            <a:r>
              <a:rPr lang="en-US" altLang="ko-KR" dirty="0"/>
              <a:t>(hyperlink)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페이지의 연결 고리</a:t>
            </a:r>
            <a:endParaRPr lang="en-US" altLang="ko-KR" dirty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lvl="2"/>
            <a:r>
              <a:rPr lang="ko-KR" altLang="en-US" dirty="0"/>
              <a:t>다른 웹 사이트의 </a:t>
            </a:r>
            <a:r>
              <a:rPr lang="en-US" altLang="ko-KR" dirty="0"/>
              <a:t>HTML </a:t>
            </a:r>
            <a:r>
              <a:rPr lang="ko-KR" altLang="en-US" dirty="0"/>
              <a:t>페이지 모두 연결 가능</a:t>
            </a:r>
          </a:p>
          <a:p>
            <a:pPr lvl="1"/>
            <a:r>
              <a:rPr lang="ko-KR" altLang="en-US" dirty="0"/>
              <a:t>하이퍼링크는 텍스트나 이미지로 작성</a:t>
            </a:r>
            <a:endParaRPr lang="en-US" altLang="ko-KR" dirty="0"/>
          </a:p>
          <a:p>
            <a:r>
              <a:rPr lang="ko-KR" altLang="en-US" dirty="0"/>
              <a:t>항해</a:t>
            </a:r>
            <a:endParaRPr lang="en-US" altLang="ko-KR" dirty="0"/>
          </a:p>
          <a:p>
            <a:pPr lvl="1"/>
            <a:r>
              <a:rPr lang="ko-KR" altLang="en-US" dirty="0"/>
              <a:t>하이퍼링크를 따라 다른 웹 페이지를 방문하는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속성에 하이퍼링크 작성</a:t>
            </a:r>
            <a:endParaRPr lang="en-US" altLang="ko-KR" dirty="0"/>
          </a:p>
          <a:p>
            <a:pPr lvl="1"/>
            <a:r>
              <a:rPr lang="ko-KR" altLang="en-US" dirty="0"/>
              <a:t>같은 웹 사이트에 있는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웹 사이트의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텍스트의 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하이퍼링크 텍스트의  색</a:t>
            </a:r>
            <a:endParaRPr lang="en-US" altLang="ko-KR" dirty="0"/>
          </a:p>
          <a:p>
            <a:pPr lvl="1"/>
            <a:r>
              <a:rPr lang="ko-KR" altLang="en-US" dirty="0"/>
              <a:t>링크 텍스트</a:t>
            </a:r>
            <a:r>
              <a:rPr lang="en-US" altLang="ko-KR" dirty="0"/>
              <a:t>(standard link)</a:t>
            </a:r>
            <a:r>
              <a:rPr lang="ko-KR" altLang="en-US" dirty="0"/>
              <a:t> 처음 색 </a:t>
            </a:r>
            <a:r>
              <a:rPr lang="en-US" altLang="ko-KR" dirty="0"/>
              <a:t>– </a:t>
            </a:r>
            <a:r>
              <a:rPr lang="ko-KR" altLang="en-US" dirty="0"/>
              <a:t>밑줄과 함께 </a:t>
            </a:r>
            <a:r>
              <a:rPr lang="en-US" altLang="ko-KR" dirty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/>
              <a:t>방문 후 링크</a:t>
            </a:r>
            <a:r>
              <a:rPr lang="en-US" altLang="ko-KR" dirty="0"/>
              <a:t>(visited </a:t>
            </a:r>
            <a:r>
              <a:rPr lang="en-US" altLang="ko-KR" dirty="0" err="1"/>
              <a:t>lnk</a:t>
            </a:r>
            <a:r>
              <a:rPr lang="en-US" altLang="ko-KR" dirty="0"/>
              <a:t>)</a:t>
            </a:r>
            <a:r>
              <a:rPr lang="ko-KR" altLang="en-US" dirty="0"/>
              <a:t> 색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/>
              <a:t>마우스로 링크를 누르고 있는 동안</a:t>
            </a:r>
            <a:r>
              <a:rPr lang="en-US" altLang="ko-KR" dirty="0"/>
              <a:t>(active link) –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/>
              <a:t>링크 색 변경 가능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이용하여 링크 색 지정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/>
              <a:t>	&lt;li&gt;&lt;a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it-IT" altLang="ko-KR" sz="1200" dirty="0"/>
              <a:t>	&lt;li&gt;&lt;a href="http://www.chosun.com"&gt;</a:t>
            </a:r>
          </a:p>
          <a:p>
            <a:pPr defTabSz="180000"/>
            <a:r>
              <a:rPr lang="en-US" altLang="ko-KR" sz="1200" dirty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="ex2-17.html"</a:t>
            </a:r>
            <a:r>
              <a:rPr lang="en-US" altLang="ko-KR" sz="1200" dirty="0"/>
              <a:t>&gt;</a:t>
            </a:r>
            <a:r>
              <a:rPr lang="ko-KR" altLang="en-US" sz="1200" dirty="0"/>
              <a:t>예제 </a:t>
            </a:r>
            <a:r>
              <a:rPr lang="en-US" altLang="ko-KR" sz="1200" dirty="0"/>
              <a:t>2-17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링크  클릭</a:t>
            </a: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5949280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사이트의 다른 페이지로 이동하는 링크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2-19 </a:t>
            </a:r>
            <a:r>
              <a:rPr lang="ko-KR" altLang="en-US" dirty="0"/>
              <a:t>링크의 </a:t>
            </a:r>
            <a:r>
              <a:rPr lang="en-US" altLang="ko-KR" dirty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탭에서</a:t>
            </a:r>
            <a:r>
              <a:rPr lang="en-US" altLang="ko-KR" sz="1000" dirty="0"/>
              <a:t> </a:t>
            </a:r>
            <a:r>
              <a:rPr lang="ko-KR" altLang="en-US" sz="1000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앵커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내의 특정 위치</a:t>
            </a:r>
            <a:endParaRPr lang="en-US" altLang="ko-KR" dirty="0"/>
          </a:p>
          <a:p>
            <a:pPr lvl="1"/>
            <a:r>
              <a:rPr lang="en-US" altLang="ko-KR" dirty="0"/>
              <a:t>&lt;a id=“</a:t>
            </a:r>
            <a:r>
              <a:rPr lang="ko-KR" altLang="en-US" dirty="0"/>
              <a:t>앵커이름</a:t>
            </a:r>
            <a:r>
              <a:rPr lang="en-US" altLang="ko-KR" dirty="0"/>
              <a:t>”&gt;</a:t>
            </a:r>
            <a:r>
              <a:rPr lang="ko-KR" altLang="en-US" dirty="0"/>
              <a:t>으로 앵커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chap1 </a:t>
            </a:r>
            <a:r>
              <a:rPr lang="ko-KR" altLang="en-US" sz="1000" dirty="0">
                <a:solidFill>
                  <a:schemeClr val="tx1"/>
                </a:solidFill>
              </a:rPr>
              <a:t>앵커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클릭하면</a:t>
            </a:r>
            <a:r>
              <a:rPr lang="en-US" altLang="ko-KR" sz="1000" dirty="0">
                <a:solidFill>
                  <a:schemeClr val="tx1"/>
                </a:solidFill>
              </a:rPr>
              <a:t> chap1 </a:t>
            </a:r>
            <a:r>
              <a:rPr lang="ko-KR" altLang="en-US" sz="1000" dirty="0">
                <a:solidFill>
                  <a:schemeClr val="tx1"/>
                </a:solidFill>
              </a:rPr>
              <a:t>앵커 위치로 이동시키는 하이퍼링크</a:t>
            </a: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id="intro"</a:t>
            </a:r>
            <a:r>
              <a:rPr lang="en-US" altLang="ko-KR" sz="1000" dirty="0"/>
              <a:t>&gt;1 Introduction&lt;/h3&gt;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>
                <a:solidFill>
                  <a:srgbClr val="C00000"/>
                </a:solidFill>
              </a:rPr>
              <a:t>="#intro"</a:t>
            </a:r>
            <a:r>
              <a:rPr lang="en-US" altLang="ko-KR" sz="1000" dirty="0"/>
              <a:t>&gt;1 Introduction&lt;/a&gt;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동일 페이지 내 앵커와 링크 사례</a:t>
            </a:r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/>
              <a:t>	&lt;li&gt;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2–20 </a:t>
            </a:r>
            <a:r>
              <a:rPr lang="ko-KR" altLang="en-US" dirty="0"/>
              <a:t>앵커로 이동하는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 위치로 이동</a:t>
            </a:r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2-21 </a:t>
            </a:r>
            <a:r>
              <a:rPr lang="ko-KR" altLang="en-US" dirty="0"/>
              <a:t>파일 다운로드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&gt;mp3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 클릭 시 이미지 파일 다운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웹 페이지 타이틀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만들기</a:t>
            </a:r>
            <a:r>
              <a:rPr lang="en-US" altLang="ko-KR" dirty="0"/>
              <a:t>, &lt;iframe&gt;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내에 </a:t>
            </a:r>
            <a:r>
              <a:rPr lang="en-US" altLang="ko-KR" dirty="0"/>
              <a:t>HTML </a:t>
            </a:r>
            <a:r>
              <a:rPr lang="ko-KR" altLang="en-US" dirty="0"/>
              <a:t>페이지 삽입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200x150 </a:t>
            </a:r>
            <a:r>
              <a:rPr lang="ko-KR" altLang="en-US" dirty="0"/>
              <a:t>크기의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프레임에 </a:t>
            </a:r>
            <a:r>
              <a:rPr lang="en-US" altLang="ko-KR" dirty="0"/>
              <a:t>iframe.html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2-22 2</a:t>
            </a:r>
            <a:r>
              <a:rPr lang="ko-KR" altLang="en-US" dirty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가지는 웹 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가집니다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 width="200" height="150"&gt;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width="200" height="100"&gt;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인라인</a:t>
            </a:r>
            <a:r>
              <a:rPr lang="en-US" altLang="ko-KR" dirty="0"/>
              <a:t> </a:t>
            </a:r>
            <a:r>
              <a:rPr lang="ko-KR" altLang="en-US" dirty="0"/>
              <a:t>프레임에 출력할 문서를 </a:t>
            </a:r>
            <a:r>
              <a:rPr lang="en-US" altLang="ko-KR" dirty="0" err="1"/>
              <a:t>srcdoc</a:t>
            </a:r>
            <a:r>
              <a:rPr lang="en-US" altLang="ko-KR" dirty="0"/>
              <a:t> </a:t>
            </a:r>
            <a:r>
              <a:rPr lang="ko-KR" altLang="en-US" dirty="0"/>
              <a:t>속성으로 만들기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srcdoc</a:t>
            </a:r>
            <a:r>
              <a:rPr lang="en-US" altLang="ko-KR" sz="1200" b="1" dirty="0"/>
              <a:t>="&lt;html&gt;&lt;head&gt;&lt;/head&gt;</a:t>
            </a:r>
          </a:p>
          <a:p>
            <a:pPr defTabSz="180000"/>
            <a:r>
              <a:rPr lang="en-US" altLang="ko-KR" sz="1200" b="1" dirty="0"/>
              <a:t>						&lt;body&gt;hello&lt;/body&gt;&lt;/html&gt;"</a:t>
            </a:r>
          </a:p>
          <a:p>
            <a:pPr defTabSz="180000"/>
            <a:r>
              <a:rPr lang="en-US" altLang="ko-KR" sz="1200" dirty="0"/>
              <a:t>&gt;&lt;/iframe&gt;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속성이 있으면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속성은 무시됨</a:t>
            </a:r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width="300" height="300"&gt;&lt;/iframe&gt;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="http://www.mk.co.kr" width="300" height="300"&gt;&lt;/iframe&gt;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2-23&lt;iframe&gt;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개의 신문 사이트 내장하기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윈도우의 이름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 윈도우와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프레임의 계층 관계</a:t>
            </a:r>
            <a:endParaRPr lang="en-US" altLang="ko-KR" dirty="0"/>
          </a:p>
          <a:p>
            <a:pPr lvl="1"/>
            <a:r>
              <a:rPr lang="ko-KR" altLang="en-US" dirty="0"/>
              <a:t>브라우저 윈도우와 프레임 윈도우는 부모 자식 관계</a:t>
            </a:r>
            <a:endParaRPr lang="en-US" altLang="ko-KR" dirty="0"/>
          </a:p>
          <a:p>
            <a:pPr lvl="1"/>
            <a:r>
              <a:rPr lang="ko-KR" altLang="en-US" dirty="0"/>
              <a:t>윈도우 사이의 계층 관계를 나타내는 용어</a:t>
            </a:r>
            <a:endParaRPr lang="en-US" altLang="ko-KR" dirty="0"/>
          </a:p>
          <a:p>
            <a:pPr lvl="2"/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child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최상위 브라우저 윈도우</a:t>
            </a:r>
            <a:endParaRPr lang="en-US" altLang="ko-KR" dirty="0"/>
          </a:p>
          <a:p>
            <a:pPr lvl="1"/>
            <a:r>
              <a:rPr lang="ko-KR" altLang="en-US" dirty="0"/>
              <a:t>다음 슬라이드에서</a:t>
            </a:r>
            <a:endParaRPr lang="en-US" altLang="ko-KR" dirty="0"/>
          </a:p>
          <a:p>
            <a:pPr lvl="2"/>
            <a:r>
              <a:rPr lang="en-US" altLang="ko-KR" dirty="0"/>
              <a:t>left, right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2"/>
            <a:r>
              <a:rPr lang="en-US" altLang="ko-KR" dirty="0"/>
              <a:t>upper, lower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right </a:t>
            </a:r>
            <a:r>
              <a:rPr lang="ko-KR" altLang="en-US" dirty="0"/>
              <a:t>윈도우</a:t>
            </a:r>
          </a:p>
          <a:p>
            <a:pPr lvl="2"/>
            <a:r>
              <a:rPr lang="en-US" altLang="ko-KR" dirty="0"/>
              <a:t>left, right, upper, lower </a:t>
            </a:r>
            <a:r>
              <a:rPr lang="ko-KR" altLang="en-US" dirty="0"/>
              <a:t>프레임의 </a:t>
            </a:r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/>
              <a:t>name= "left" </a:t>
            </a:r>
          </a:p>
          <a:p>
            <a:pPr defTabSz="180000"/>
            <a:r>
              <a:rPr lang="en-US" altLang="ko-KR" sz="1000" dirty="0"/>
              <a:t>				width="100" height="500"&gt;&lt;/iframe&gt;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"right"</a:t>
            </a:r>
          </a:p>
          <a:p>
            <a:pPr defTabSz="180000"/>
            <a:r>
              <a:rPr lang="en-US" altLang="ko-KR" sz="1000" dirty="0"/>
              <a:t>				width="400" height="500"&gt;&lt;/iframe&gt;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 </a:t>
            </a:r>
            <a:r>
              <a:rPr lang="ko-KR" altLang="en-US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&lt;base&gt;, &lt;a&gt;, &lt;area&gt;, &lt;form&gt; </a:t>
            </a:r>
            <a:r>
              <a:rPr lang="ko-KR" altLang="en-US" dirty="0"/>
              <a:t>태그에서 </a:t>
            </a:r>
            <a:r>
              <a:rPr lang="en-US" altLang="ko-KR" dirty="0"/>
              <a:t>HTML </a:t>
            </a:r>
            <a:r>
              <a:rPr lang="ko-KR" altLang="en-US" dirty="0"/>
              <a:t>페이지를 출력할 윈도우 지정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 사용 가능한 값</a:t>
            </a:r>
            <a:endParaRPr lang="en-US" altLang="ko-KR" dirty="0"/>
          </a:p>
          <a:p>
            <a:pPr lvl="2"/>
            <a:r>
              <a:rPr lang="en-US" altLang="ko-KR" dirty="0"/>
              <a:t>_blank 		- </a:t>
            </a:r>
            <a:r>
              <a:rPr lang="ko-KR" altLang="en-US" dirty="0"/>
              <a:t>새로운 브라우저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pPr lvl="2"/>
            <a:r>
              <a:rPr lang="en-US" altLang="ko-KR" dirty="0"/>
              <a:t>_self 		- </a:t>
            </a:r>
            <a:r>
              <a:rPr lang="ko-KR" altLang="en-US" dirty="0"/>
              <a:t>현재 윈도우</a:t>
            </a:r>
          </a:p>
          <a:p>
            <a:pPr lvl="2"/>
            <a:r>
              <a:rPr lang="en-US" altLang="ko-KR" dirty="0"/>
              <a:t>_parent 		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_top 		- </a:t>
            </a:r>
            <a:r>
              <a:rPr lang="ko-KR" altLang="en-US" dirty="0"/>
              <a:t>최상위 브라우저 윈도우</a:t>
            </a:r>
          </a:p>
          <a:p>
            <a:pPr lvl="2"/>
            <a:r>
              <a:rPr lang="ko-KR" altLang="en-US" dirty="0"/>
              <a:t>윈도우이름 </a:t>
            </a:r>
            <a:r>
              <a:rPr lang="en-US" altLang="ko-KR" dirty="0"/>
              <a:t>	- </a:t>
            </a:r>
            <a:r>
              <a:rPr lang="ko-KR" altLang="en-US" dirty="0"/>
              <a:t>대상 윈도우 이름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</a:t>
            </a:r>
            <a:r>
              <a:rPr lang="ko-KR" altLang="en-US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</a:t>
            </a:r>
            <a:r>
              <a:rPr lang="en-US" altLang="ko-KR" sz="1600" dirty="0"/>
              <a:t>frame1 </a:t>
            </a:r>
            <a:r>
              <a:rPr lang="ko-KR" altLang="en-US" sz="1600" dirty="0"/>
              <a:t>이름의 프레임에 </a:t>
            </a:r>
            <a:r>
              <a:rPr lang="en-US" altLang="ko-KR" sz="1600" dirty="0"/>
              <a:t>http://www.w3c.org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새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현재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 혹은 프레임 윈도우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링크를 클릭하면 부모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모든 프레임 윈도우 제거</a:t>
            </a:r>
            <a:r>
              <a:rPr lang="en-US" altLang="ko-KR" sz="1600" dirty="0"/>
              <a:t>,</a:t>
            </a:r>
            <a:r>
              <a:rPr lang="ko-KR" altLang="en-US" sz="1600" dirty="0"/>
              <a:t> 브라우저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2-24 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="ex-24-sitelist.html" </a:t>
            </a:r>
            <a:r>
              <a:rPr lang="en-US" altLang="ko-KR" sz="1100" b="1" dirty="0"/>
              <a:t>name="left"</a:t>
            </a:r>
            <a:r>
              <a:rPr lang="en-US" altLang="ko-KR" sz="1100" dirty="0"/>
              <a:t> width="200"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name="right"</a:t>
            </a:r>
            <a:r>
              <a:rPr lang="en-US" altLang="ko-KR" sz="1100" dirty="0"/>
              <a:t> width="300"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&lt;head&gt;&lt;title&gt;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&lt;/title&gt;&lt;/head&gt;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target="_self"</a:t>
            </a:r>
            <a:r>
              <a:rPr lang="en-US" altLang="ko-KR" sz="1100" dirty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 </a:t>
            </a:r>
            <a:r>
              <a:rPr lang="ko-KR" altLang="en-US" sz="1050" dirty="0"/>
              <a:t>프레임</a:t>
            </a:r>
            <a:endParaRPr lang="en-US" altLang="ko-K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 </a:t>
            </a:r>
            <a:r>
              <a:rPr lang="ko-KR" altLang="en-US" sz="1050" dirty="0"/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삽입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에서 웹 페이지에 미디어 삽입의 표준화</a:t>
            </a:r>
            <a:endParaRPr lang="en-US" altLang="ko-KR" dirty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에서 오디오 비디오를 삽입하는 표준 태그</a:t>
            </a:r>
            <a:endParaRPr lang="en-US" altLang="ko-KR" dirty="0"/>
          </a:p>
          <a:p>
            <a:pPr lvl="2"/>
            <a:r>
              <a:rPr lang="ko-KR" altLang="en-US" dirty="0"/>
              <a:t>플러그인 필요 없음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/>
              <a:t>비 표준 미디어 재생 시</a:t>
            </a:r>
            <a:endParaRPr lang="en-US" altLang="ko-KR" dirty="0"/>
          </a:p>
          <a:p>
            <a:pPr lvl="1"/>
            <a:r>
              <a:rPr lang="ko-KR" altLang="en-US" dirty="0"/>
              <a:t>비 표준 미디어</a:t>
            </a:r>
            <a:endParaRPr lang="en-US" altLang="ko-KR" dirty="0"/>
          </a:p>
          <a:p>
            <a:pPr lvl="2"/>
            <a:r>
              <a:rPr lang="ko-KR" altLang="en-US" dirty="0"/>
              <a:t>플래시 등</a:t>
            </a:r>
            <a:endParaRPr lang="en-US" altLang="ko-KR" dirty="0"/>
          </a:p>
          <a:p>
            <a:pPr lvl="1"/>
            <a:r>
              <a:rPr lang="en-US" altLang="ko-KR" dirty="0"/>
              <a:t>&lt;embed&gt;, &lt;object&gt; </a:t>
            </a:r>
            <a:r>
              <a:rPr lang="ko-KR" altLang="en-US" dirty="0"/>
              <a:t>태그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 &lt;h1&gt;, ..., &lt;h6&gt; </a:t>
            </a:r>
            <a:r>
              <a:rPr lang="ko-KR" altLang="en-US" dirty="0"/>
              <a:t>태그로 문단 제목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사례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320x240 </a:t>
            </a:r>
            <a:r>
              <a:rPr lang="ko-KR" altLang="en-US" dirty="0"/>
              <a:t>공간에</a:t>
            </a:r>
            <a:r>
              <a:rPr lang="en-US" altLang="ko-KR" dirty="0"/>
              <a:t>, bear.mp4 </a:t>
            </a:r>
            <a:r>
              <a:rPr lang="ko-KR" altLang="en-US" dirty="0"/>
              <a:t>재생</a:t>
            </a:r>
            <a:r>
              <a:rPr lang="en-US" altLang="ko-KR" dirty="0"/>
              <a:t>. </a:t>
            </a:r>
            <a:r>
              <a:rPr lang="ko-KR" altLang="en-US" dirty="0"/>
              <a:t>자동시작</a:t>
            </a:r>
            <a:r>
              <a:rPr lang="en-US" altLang="ko-KR" dirty="0"/>
              <a:t>. </a:t>
            </a:r>
            <a:r>
              <a:rPr lang="ko-KR" altLang="en-US" dirty="0"/>
              <a:t>제어버튼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비디오 소스 별도 지정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="media/bear.mp4" </a:t>
            </a:r>
          </a:p>
          <a:p>
            <a:pPr defTabSz="180000"/>
            <a:r>
              <a:rPr lang="en-US" altLang="ko-KR" sz="1200" dirty="0"/>
              <a:t>		   width="320" height="240"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2-25 &lt;video&gt; </a:t>
            </a:r>
            <a:r>
              <a:rPr lang="ko-KR" altLang="en-US" dirty="0"/>
              <a:t>태그로 비디오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controls </a:t>
            </a:r>
            <a:r>
              <a:rPr lang="ko-KR" altLang="en-US" sz="1000" dirty="0"/>
              <a:t>속성에</a:t>
            </a:r>
            <a:endParaRPr lang="en-US" altLang="ko-KR" sz="1000" dirty="0"/>
          </a:p>
          <a:p>
            <a:r>
              <a:rPr lang="ko-KR" altLang="en-US" sz="1000" dirty="0"/>
              <a:t>의해 생긴 </a:t>
            </a:r>
            <a:r>
              <a:rPr lang="ko-KR" altLang="en-US" sz="1000" dirty="0" err="1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태그사례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자동으로 재생 시작하고</a:t>
            </a:r>
            <a:r>
              <a:rPr lang="en-US" altLang="ko-KR" dirty="0"/>
              <a:t>, </a:t>
            </a:r>
            <a:r>
              <a:rPr lang="ko-KR" altLang="en-US" dirty="0"/>
              <a:t>제어 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재생 가능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재생할 수 없으면</a:t>
            </a:r>
            <a:r>
              <a:rPr lang="en-US" altLang="ko-KR" dirty="0"/>
              <a:t>, mymusic.ogg </a:t>
            </a:r>
            <a:r>
              <a:rPr lang="ko-KR" altLang="en-US" dirty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페이지 로드 즉시 음악이 연주됩니다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2-26 &lt;audio&gt; </a:t>
            </a:r>
            <a:r>
              <a:rPr lang="ko-KR" altLang="en-US" dirty="0"/>
              <a:t>태그로 오디오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9488"/>
            <a:ext cx="3096344" cy="2311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37321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70C0"/>
                </a:solidFill>
              </a:rPr>
              <a:t>모바일</a:t>
            </a:r>
            <a:r>
              <a:rPr lang="ko-KR" altLang="en-US" sz="1400" dirty="0">
                <a:solidFill>
                  <a:srgbClr val="0070C0"/>
                </a:solidFill>
              </a:rPr>
              <a:t> 브라우저에서는 보안의 이유로 </a:t>
            </a:r>
            <a:r>
              <a:rPr lang="en-US" altLang="ko-KR" sz="1400" dirty="0">
                <a:solidFill>
                  <a:srgbClr val="0070C0"/>
                </a:solidFill>
              </a:rPr>
              <a:t>&lt;audio&gt; </a:t>
            </a:r>
            <a:r>
              <a:rPr lang="ko-KR" altLang="en-US" sz="1400" dirty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>
                <a:solidFill>
                  <a:srgbClr val="0070C0"/>
                </a:solidFill>
              </a:rPr>
              <a:t>autoplay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r>
              <a:rPr lang="ko-KR" altLang="en-US" sz="1400" dirty="0">
                <a:solidFill>
                  <a:srgbClr val="0070C0"/>
                </a:solidFill>
              </a:rPr>
              <a:t> 사용자가 브라우저 상에서 재생 </a:t>
            </a:r>
            <a:r>
              <a:rPr lang="ko-KR" altLang="en-US" sz="1400" dirty="0" err="1">
                <a:solidFill>
                  <a:srgbClr val="0070C0"/>
                </a:solidFill>
              </a:rPr>
              <a:t>콘트롤을</a:t>
            </a:r>
            <a:r>
              <a:rPr lang="ko-KR" altLang="en-US" sz="1400" dirty="0">
                <a:solidFill>
                  <a:srgbClr val="0070C0"/>
                </a:solidFill>
              </a:rPr>
              <a:t> 터치해야 작동한다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/>
              <a:t>."&gt;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툴팁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나누기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처리된다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긋기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종료 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수평선</a:t>
            </a:r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‘&lt;‘</a:t>
            </a:r>
            <a:r>
              <a:rPr lang="ko-KR" altLang="en-US" sz="1000" dirty="0"/>
              <a:t>를 출력하기</a:t>
            </a:r>
            <a:endParaRPr lang="en-US" altLang="ko-KR" sz="1000" dirty="0"/>
          </a:p>
          <a:p>
            <a:r>
              <a:rPr lang="ko-KR" altLang="en-US" sz="1000" dirty="0"/>
              <a:t>위한 </a:t>
            </a:r>
            <a:r>
              <a:rPr lang="ko-KR" altLang="en-US" sz="1000" dirty="0" err="1"/>
              <a:t>엔터티</a:t>
            </a:r>
            <a:r>
              <a:rPr lang="ko-KR" altLang="en-US" sz="1000" dirty="0"/>
              <a:t> 표현</a:t>
            </a:r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태그로 새로운 줄로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13437</TotalTime>
  <Words>6113</Words>
  <Application>Microsoft Office PowerPoint</Application>
  <PresentationFormat>화면 슬라이드 쇼(4:3)</PresentationFormat>
  <Paragraphs>960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HY나무L</vt:lpstr>
      <vt:lpstr>맑은 고딕</vt:lpstr>
      <vt:lpstr>휴먼편지체</vt:lpstr>
      <vt:lpstr>Arial</vt:lpstr>
      <vt:lpstr>Wingdings</vt:lpstr>
      <vt:lpstr>Wingdings 2</vt:lpstr>
      <vt:lpstr>가을</vt:lpstr>
      <vt:lpstr>HTML5 기본 태그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이연</cp:lastModifiedBy>
  <cp:revision>469</cp:revision>
  <dcterms:created xsi:type="dcterms:W3CDTF">2011-08-27T14:53:28Z</dcterms:created>
  <dcterms:modified xsi:type="dcterms:W3CDTF">2022-03-07T23:10:28Z</dcterms:modified>
</cp:coreProperties>
</file>